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56" r:id="rId5"/>
    <p:sldId id="319" r:id="rId6"/>
    <p:sldId id="349" r:id="rId7"/>
    <p:sldId id="348" r:id="rId8"/>
    <p:sldId id="351" r:id="rId9"/>
    <p:sldId id="356" r:id="rId10"/>
    <p:sldId id="352" r:id="rId11"/>
    <p:sldId id="353" r:id="rId12"/>
    <p:sldId id="354" r:id="rId13"/>
    <p:sldId id="355" r:id="rId14"/>
    <p:sldId id="30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4"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Wilcock, Kirsten" initials="WK" lastIdx="3" clrIdx="4">
    <p:extLst>
      <p:ext uri="{19B8F6BF-5375-455C-9EA6-DF929625EA0E}">
        <p15:presenceInfo xmlns:p15="http://schemas.microsoft.com/office/powerpoint/2012/main" userId="S::wilcok@wjec.co.uk::aca797bc-42d0-4455-ac3c-3baca35f621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DCE6F2"/>
    <a:srgbClr val="E55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4C2C94-2849-4E47-AA82-F576282F170D}" v="5" dt="2021-03-10T14:12:12.1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26/01/2022</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dirty="0"/>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2236931-8A55-4E8B-8207-8C1889BB1345}" type="slidenum">
              <a:rPr lang="en-GB" smtClean="0"/>
              <a:t>1</a:t>
            </a:fld>
            <a:endParaRPr lang="en-GB" dirty="0"/>
          </a:p>
        </p:txBody>
      </p:sp>
    </p:spTree>
    <p:extLst>
      <p:ext uri="{BB962C8B-B14F-4D97-AF65-F5344CB8AC3E}">
        <p14:creationId xmlns:p14="http://schemas.microsoft.com/office/powerpoint/2010/main" val="5663959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165423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26/01/2022</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dirty="0"/>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Pa%20adnodd.pptx"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hyperlink" Target="mailto:GCESociology@wjec.co.uk"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68E4465-F1DC-460B-BC50-20BEB80F9902}"/>
              </a:ext>
            </a:extLst>
          </p:cNvPr>
          <p:cNvSpPr>
            <a:spLocks noGrp="1"/>
          </p:cNvSpPr>
          <p:nvPr>
            <p:ph type="ctrTitle"/>
          </p:nvPr>
        </p:nvSpPr>
        <p:spPr>
          <a:xfrm>
            <a:off x="516689" y="2656557"/>
            <a:ext cx="7772400" cy="52364"/>
          </a:xfrm>
        </p:spPr>
        <p:txBody>
          <a:bodyPr>
            <a:normAutofit fontScale="90000"/>
          </a:bodyPr>
          <a:lstStyle/>
          <a:p>
            <a:pPr algn="l"/>
            <a:r>
              <a:rPr lang="en-GB" dirty="0">
                <a:solidFill>
                  <a:schemeClr val="bg1"/>
                </a:solidFill>
                <a:latin typeface="Arial" panose="020B0604020202020204" pitchFamily="34" charset="0"/>
                <a:cs typeface="Arial" panose="020B0604020202020204" pitchFamily="34" charset="0"/>
              </a:rPr>
              <a:t>Assessing WJEC </a:t>
            </a:r>
            <a:r>
              <a:rPr lang="en-GB" i="1" dirty="0">
                <a:solidFill>
                  <a:schemeClr val="bg1"/>
                </a:solidFill>
                <a:latin typeface="Arial" panose="020B0604020202020204" pitchFamily="34" charset="0"/>
                <a:cs typeface="Arial" panose="020B0604020202020204" pitchFamily="34" charset="0"/>
              </a:rPr>
              <a:t>AS Sociology </a:t>
            </a:r>
            <a:br>
              <a:rPr lang="en-GB" i="1" dirty="0">
                <a:solidFill>
                  <a:schemeClr val="bg1"/>
                </a:solidFill>
                <a:latin typeface="Arial" panose="020B0604020202020204" pitchFamily="34" charset="0"/>
                <a:cs typeface="Arial" panose="020B0604020202020204" pitchFamily="34" charset="0"/>
              </a:rPr>
            </a:br>
            <a:r>
              <a:rPr lang="en-GB" i="1" dirty="0">
                <a:solidFill>
                  <a:schemeClr val="bg1"/>
                </a:solidFill>
                <a:latin typeface="Arial" panose="020B0604020202020204" pitchFamily="34" charset="0"/>
                <a:cs typeface="Arial" panose="020B0604020202020204" pitchFamily="34" charset="0"/>
              </a:rPr>
              <a:t>Qualification overview</a:t>
            </a:r>
            <a:br>
              <a:rPr lang="en-GB" i="1" dirty="0">
                <a:solidFill>
                  <a:schemeClr val="bg1"/>
                </a:solidFill>
                <a:latin typeface="Arial" panose="020B0604020202020204" pitchFamily="34" charset="0"/>
                <a:cs typeface="Arial" panose="020B0604020202020204" pitchFamily="34" charset="0"/>
              </a:rPr>
            </a:br>
            <a:br>
              <a:rPr lang="en-GB" dirty="0"/>
            </a:br>
            <a:r>
              <a:rPr lang="en-GB" i="1" dirty="0"/>
              <a:t> </a:t>
            </a:r>
            <a:endParaRPr lang="en-GB" dirty="0">
              <a:solidFill>
                <a:schemeClr val="bg1"/>
              </a:solidFill>
            </a:endParaRPr>
          </a:p>
        </p:txBody>
      </p:sp>
    </p:spTree>
    <p:extLst>
      <p:ext uri="{BB962C8B-B14F-4D97-AF65-F5344CB8AC3E}">
        <p14:creationId xmlns:p14="http://schemas.microsoft.com/office/powerpoint/2010/main" val="508971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320470135"/>
              </p:ext>
            </p:extLst>
          </p:nvPr>
        </p:nvGraphicFramePr>
        <p:xfrm>
          <a:off x="755576" y="2276872"/>
          <a:ext cx="7704856" cy="2999032"/>
        </p:xfrm>
        <a:graphic>
          <a:graphicData uri="http://schemas.openxmlformats.org/drawingml/2006/table">
            <a:tbl>
              <a:tblPr firstRow="1" bandRow="1">
                <a:tableStyleId>{5C22544A-7EE6-4342-B048-85BDC9FD1C3A}</a:tableStyleId>
              </a:tblPr>
              <a:tblGrid>
                <a:gridCol w="2232248">
                  <a:extLst>
                    <a:ext uri="{9D8B030D-6E8A-4147-A177-3AD203B41FA5}">
                      <a16:colId xmlns:a16="http://schemas.microsoft.com/office/drawing/2014/main" val="3119963982"/>
                    </a:ext>
                  </a:extLst>
                </a:gridCol>
                <a:gridCol w="5472608">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2048699">
                <a:tc>
                  <a:txBody>
                    <a:bodyPr/>
                    <a:lstStyle/>
                    <a:p>
                      <a:r>
                        <a:rPr lang="en-GB" sz="1800" kern="1200" dirty="0">
                          <a:solidFill>
                            <a:schemeClr val="dk1"/>
                          </a:solidFill>
                          <a:effectLst/>
                          <a:latin typeface="+mn-lt"/>
                          <a:ea typeface="+mn-ea"/>
                          <a:cs typeface="+mn-cs"/>
                        </a:rPr>
                        <a:t>Incorrect numbering of an answer (unconstrained papers)</a:t>
                      </a:r>
                      <a:endParaRPr lang="en-GB" dirty="0"/>
                    </a:p>
                  </a:txBody>
                  <a:tcPr/>
                </a:tc>
                <a:tc>
                  <a:txBody>
                    <a:bodyPr/>
                    <a:lstStyle/>
                    <a:p>
                      <a:pPr marL="285750" indent="-285750">
                        <a:buFont typeface="Arial" panose="020B0604020202020204" pitchFamily="34" charset="0"/>
                        <a:buChar char="•"/>
                      </a:pPr>
                      <a:r>
                        <a:rPr lang="en-GB" sz="1800" kern="1200" dirty="0">
                          <a:solidFill>
                            <a:schemeClr val="dk1"/>
                          </a:solidFill>
                          <a:effectLst/>
                          <a:latin typeface="+mn-lt"/>
                          <a:ea typeface="+mn-ea"/>
                          <a:cs typeface="+mn-cs"/>
                        </a:rPr>
                        <a:t>If it is obvious which question is being answered, award marks as per the marking scheme for the question focused on by the candidate.</a:t>
                      </a:r>
                    </a:p>
                    <a:p>
                      <a:pPr marL="285750" indent="-285750">
                        <a:buFont typeface="Arial" panose="020B0604020202020204" pitchFamily="34" charset="0"/>
                        <a:buChar char="•"/>
                      </a:pPr>
                      <a:r>
                        <a:rPr lang="en-GB" sz="1800" kern="1200" dirty="0">
                          <a:solidFill>
                            <a:schemeClr val="dk1"/>
                          </a:solidFill>
                          <a:effectLst/>
                          <a:latin typeface="+mn-lt"/>
                          <a:ea typeface="+mn-ea"/>
                          <a:cs typeface="+mn-cs"/>
                        </a:rPr>
                        <a:t>If there is creditworthy material relevant to both questions 7 and 8, under question 8, award marks for the question 8 and where possible consider additional information for question 7 if question 7 has not been attempted. Do not double credit for both question 7 and 8. </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528157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692696"/>
            <a:ext cx="7772400" cy="1470025"/>
          </a:xfrm>
        </p:spPr>
        <p:txBody>
          <a:bodyPr>
            <a:normAutofit fontScale="90000"/>
          </a:bodyPr>
          <a:lstStyle/>
          <a:p>
            <a:pPr algn="l"/>
            <a:br>
              <a:rPr lang="en-GB" dirty="0"/>
            </a:br>
            <a:br>
              <a:rPr lang="en-GB" dirty="0"/>
            </a:br>
            <a:r>
              <a:rPr lang="en-GB" b="1" dirty="0">
                <a:solidFill>
                  <a:schemeClr val="bg1"/>
                </a:solidFill>
                <a:latin typeface="Arial" panose="020B0604020202020204" pitchFamily="34" charset="0"/>
                <a:cs typeface="Arial" panose="020B0604020202020204" pitchFamily="34" charset="0"/>
              </a:rPr>
              <a:t>Any Questions?</a:t>
            </a:r>
            <a:br>
              <a:rPr lang="en-GB" dirty="0"/>
            </a:br>
            <a:br>
              <a:rPr lang="en-GB" dirty="0">
                <a:latin typeface="Arial" panose="020B0604020202020204" pitchFamily="34" charset="0"/>
                <a:cs typeface="Arial" panose="020B0604020202020204" pitchFamily="34" charset="0"/>
              </a:rPr>
            </a:br>
            <a:r>
              <a:rPr lang="en-GB" sz="27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GB" sz="2700" dirty="0"/>
            </a:br>
            <a:br>
              <a:rPr lang="en-GB" sz="2700" dirty="0"/>
            </a:br>
            <a:r>
              <a:rPr lang="en-GB" sz="2700" dirty="0">
                <a:hlinkClick r:id="rId2"/>
              </a:rPr>
              <a:t>GCESociology</a:t>
            </a:r>
            <a:r>
              <a:rPr lang="en-GB" sz="2200" dirty="0">
                <a:latin typeface="Arial" panose="020B0604020202020204" pitchFamily="34" charset="0"/>
                <a:cs typeface="Arial" panose="020B0604020202020204" pitchFamily="34" charset="0"/>
                <a:hlinkClick r:id="rId2"/>
              </a:rPr>
              <a:t>@wjec.co.uk</a:t>
            </a:r>
            <a:r>
              <a:rPr lang="en-GB" sz="2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052991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Gathering suitable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397851"/>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Assessment Objectives</a:t>
            </a:r>
          </a:p>
          <a:p>
            <a:endParaRPr lang="en-US" sz="1800" dirty="0"/>
          </a:p>
          <a:p>
            <a:r>
              <a:rPr lang="en-US" sz="1800" dirty="0"/>
              <a:t>AO1</a:t>
            </a:r>
          </a:p>
          <a:p>
            <a:r>
              <a:rPr lang="en-US" sz="1800" dirty="0"/>
              <a:t>Demonstrate knowledge and understanding of: • sociological theories, concepts and evidence • sociological research methods</a:t>
            </a:r>
          </a:p>
          <a:p>
            <a:endParaRPr lang="en-US" sz="1800" dirty="0"/>
          </a:p>
          <a:p>
            <a:r>
              <a:rPr lang="en-US" sz="1800" dirty="0"/>
              <a:t> AO2</a:t>
            </a:r>
          </a:p>
          <a:p>
            <a:r>
              <a:rPr lang="en-US" sz="1800" dirty="0"/>
              <a:t>Apply sociological theories, concepts, evidence and research methods to a range of issues </a:t>
            </a:r>
          </a:p>
          <a:p>
            <a:endParaRPr lang="en-US" sz="1800" dirty="0"/>
          </a:p>
          <a:p>
            <a:r>
              <a:rPr lang="en-US" sz="1800" dirty="0"/>
              <a:t>AO3 </a:t>
            </a:r>
          </a:p>
          <a:p>
            <a:r>
              <a:rPr lang="en-US" sz="1800" dirty="0" err="1"/>
              <a:t>Analyse</a:t>
            </a:r>
            <a:r>
              <a:rPr lang="en-US" sz="1800" dirty="0"/>
              <a:t> and evaluate sociological theories, concepts, evidence and research methods in order to: </a:t>
            </a:r>
          </a:p>
          <a:p>
            <a:r>
              <a:rPr lang="en-US" sz="1800" dirty="0"/>
              <a:t>• present arguments </a:t>
            </a:r>
          </a:p>
          <a:p>
            <a:r>
              <a:rPr lang="en-US" sz="1800" dirty="0"/>
              <a:t>• make judgements </a:t>
            </a:r>
          </a:p>
          <a:p>
            <a:r>
              <a:rPr lang="en-US" sz="1800" dirty="0"/>
              <a:t>• draw conclusions.</a:t>
            </a:r>
            <a:endParaRPr lang="en-GB" sz="1800" b="1" dirty="0"/>
          </a:p>
        </p:txBody>
      </p:sp>
    </p:spTree>
    <p:extLst>
      <p:ext uri="{BB962C8B-B14F-4D97-AF65-F5344CB8AC3E}">
        <p14:creationId xmlns:p14="http://schemas.microsoft.com/office/powerpoint/2010/main" val="13010227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Mark Schemes</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mark schemes</a:t>
            </a:r>
          </a:p>
          <a:p>
            <a:pPr lvl="0"/>
            <a:endParaRPr lang="en-GB" sz="2400" b="1" dirty="0"/>
          </a:p>
          <a:p>
            <a:pPr lvl="0"/>
            <a:r>
              <a:rPr lang="en-GB" sz="2200" dirty="0"/>
              <a:t>Marking criteria generally take two forms:</a:t>
            </a:r>
          </a:p>
          <a:p>
            <a:pPr lvl="0"/>
            <a:endParaRPr lang="en-GB" sz="2200" dirty="0"/>
          </a:p>
          <a:p>
            <a:pPr marL="342900" lvl="0" indent="-342900">
              <a:buFont typeface="Arial" panose="020B0604020202020204" pitchFamily="34" charset="0"/>
              <a:buChar char="•"/>
            </a:pPr>
            <a:r>
              <a:rPr lang="en-GB" sz="2200" dirty="0"/>
              <a:t>objective marking- generally for low tariff responses, where knowledge of objective information is being assessed</a:t>
            </a:r>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r>
              <a:rPr lang="en-GB" sz="2200" dirty="0"/>
              <a:t>the exercising of academic judgement via:</a:t>
            </a:r>
          </a:p>
          <a:p>
            <a:pPr marL="1085850" lvl="1" indent="-342900">
              <a:buFont typeface="Wingdings" panose="05000000000000000000" pitchFamily="2" charset="2"/>
              <a:buChar char="q"/>
            </a:pPr>
            <a:r>
              <a:rPr lang="en-GB" sz="2200" dirty="0"/>
              <a:t>an assessment grid setting out criteria for different levels of response </a:t>
            </a:r>
          </a:p>
          <a:p>
            <a:pPr marL="1085850" lvl="1" indent="-342900">
              <a:buFont typeface="Wingdings" panose="05000000000000000000" pitchFamily="2" charset="2"/>
              <a:buChar char="q"/>
            </a:pPr>
            <a:r>
              <a:rPr lang="en-GB" sz="2200" dirty="0"/>
              <a:t>indicative content, that is, an indication of the kind of content responses may include.</a:t>
            </a:r>
          </a:p>
          <a:p>
            <a:r>
              <a:rPr lang="en-GB" sz="2200" dirty="0"/>
              <a:t> </a:t>
            </a:r>
          </a:p>
          <a:p>
            <a:endParaRPr lang="en-GB" sz="2400" b="1" dirty="0"/>
          </a:p>
        </p:txBody>
      </p:sp>
    </p:spTree>
    <p:extLst>
      <p:ext uri="{BB962C8B-B14F-4D97-AF65-F5344CB8AC3E}">
        <p14:creationId xmlns:p14="http://schemas.microsoft.com/office/powerpoint/2010/main" val="2353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Understanding the assessment criteria – exercising academic judgement through levels of response marking schemes</a:t>
            </a:r>
          </a:p>
          <a:p>
            <a:pPr lvl="0"/>
            <a:endParaRPr lang="en-GB" dirty="0">
              <a:solidFill>
                <a:srgbClr val="FF0000"/>
              </a:solidFill>
            </a:endParaRPr>
          </a:p>
          <a:p>
            <a:pPr marL="342900" lvl="0" indent="-342900">
              <a:buFont typeface="Arial" panose="020B0604020202020204" pitchFamily="34" charset="0"/>
              <a:buChar char="•"/>
            </a:pPr>
            <a:r>
              <a:rPr lang="en-GB" sz="1800" dirty="0"/>
              <a:t>First - identify the appropriate band a learner’s response falls into according to the criteria. Award a band where the learner’s response covers the </a:t>
            </a:r>
            <a:r>
              <a:rPr lang="en-GB" sz="1800" b="1" dirty="0"/>
              <a:t>majority </a:t>
            </a:r>
            <a:r>
              <a:rPr lang="en-GB" sz="1800" dirty="0"/>
              <a:t>of the criteria.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Second - award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Indicative content is not exhaustive and other valid responses may be credited.</a:t>
            </a:r>
          </a:p>
        </p:txBody>
      </p:sp>
    </p:spTree>
    <p:extLst>
      <p:ext uri="{BB962C8B-B14F-4D97-AF65-F5344CB8AC3E}">
        <p14:creationId xmlns:p14="http://schemas.microsoft.com/office/powerpoint/2010/main" val="32028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Understanding the assessment criteria – centre created assessments</a:t>
            </a:r>
          </a:p>
          <a:p>
            <a:pPr lvl="0"/>
            <a:endParaRPr lang="en-GB" dirty="0"/>
          </a:p>
          <a:p>
            <a:pPr marL="342900" lvl="0" indent="-342900">
              <a:buFont typeface="Arial" panose="020B0604020202020204" pitchFamily="34" charset="0"/>
              <a:buChar char="•"/>
            </a:pPr>
            <a:endParaRPr lang="en-GB" dirty="0">
              <a:solidFill>
                <a:srgbClr val="FF0000"/>
              </a:solidFill>
            </a:endParaRPr>
          </a:p>
          <a:p>
            <a:pPr marL="342900" lvl="0" indent="-342900">
              <a:buFont typeface="Arial" panose="020B0604020202020204" pitchFamily="34" charset="0"/>
              <a:buChar char="•"/>
            </a:pPr>
            <a:endParaRPr lang="en-GB" dirty="0">
              <a:solidFill>
                <a:srgbClr val="FF0000"/>
              </a:solidFill>
            </a:endParaRPr>
          </a:p>
          <a:p>
            <a:pPr lvl="0"/>
            <a:endParaRPr lang="en-GB" dirty="0"/>
          </a:p>
          <a:p>
            <a:endParaRPr lang="en-GB" sz="2400" b="1" dirty="0"/>
          </a:p>
        </p:txBody>
      </p:sp>
      <p:pic>
        <p:nvPicPr>
          <p:cNvPr id="2" name="Picture 1">
            <a:extLst>
              <a:ext uri="{FF2B5EF4-FFF2-40B4-BE49-F238E27FC236}">
                <a16:creationId xmlns:a16="http://schemas.microsoft.com/office/drawing/2014/main" id="{4E8B67FC-6802-498D-806A-0B8FADCEE096}"/>
              </a:ext>
            </a:extLst>
          </p:cNvPr>
          <p:cNvPicPr>
            <a:picLocks noChangeAspect="1"/>
          </p:cNvPicPr>
          <p:nvPr/>
        </p:nvPicPr>
        <p:blipFill>
          <a:blip r:embed="rId2"/>
          <a:stretch>
            <a:fillRect/>
          </a:stretch>
        </p:blipFill>
        <p:spPr>
          <a:xfrm>
            <a:off x="2362110" y="2824208"/>
            <a:ext cx="4419779" cy="3225961"/>
          </a:xfrm>
          <a:prstGeom prst="rect">
            <a:avLst/>
          </a:prstGeom>
        </p:spPr>
      </p:pic>
    </p:spTree>
    <p:extLst>
      <p:ext uri="{BB962C8B-B14F-4D97-AF65-F5344CB8AC3E}">
        <p14:creationId xmlns:p14="http://schemas.microsoft.com/office/powerpoint/2010/main" val="455897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0" indent="-342900">
              <a:buFont typeface="Arial" panose="020B0604020202020204" pitchFamily="34" charset="0"/>
              <a:buChar char="•"/>
            </a:pPr>
            <a:r>
              <a:rPr lang="en-GB" dirty="0"/>
              <a:t>Indicative content in WJEC marking schemes can be used as a guide to the types of skills and knowledge expected for the unit. </a:t>
            </a:r>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marL="342900" lvl="0" indent="-342900">
              <a:buFont typeface="Arial" panose="020B0604020202020204" pitchFamily="34" charset="0"/>
              <a:buChar char="•"/>
            </a:pPr>
            <a:endParaRPr lang="en-GB" dirty="0"/>
          </a:p>
          <a:p>
            <a:pPr lvl="0"/>
            <a:endParaRPr lang="en-GB" dirty="0"/>
          </a:p>
          <a:p>
            <a:endParaRPr lang="en-GB" sz="2400" b="1" dirty="0"/>
          </a:p>
        </p:txBody>
      </p:sp>
      <p:pic>
        <p:nvPicPr>
          <p:cNvPr id="2" name="Picture 1">
            <a:extLst>
              <a:ext uri="{FF2B5EF4-FFF2-40B4-BE49-F238E27FC236}">
                <a16:creationId xmlns:a16="http://schemas.microsoft.com/office/drawing/2014/main" id="{C9F5CF75-6426-4F52-AC9F-CBC3A3D7303E}"/>
              </a:ext>
            </a:extLst>
          </p:cNvPr>
          <p:cNvPicPr>
            <a:picLocks noChangeAspect="1"/>
          </p:cNvPicPr>
          <p:nvPr/>
        </p:nvPicPr>
        <p:blipFill>
          <a:blip r:embed="rId2"/>
          <a:stretch>
            <a:fillRect/>
          </a:stretch>
        </p:blipFill>
        <p:spPr>
          <a:xfrm>
            <a:off x="2149051" y="2696582"/>
            <a:ext cx="4845897" cy="3350953"/>
          </a:xfrm>
          <a:prstGeom prst="rect">
            <a:avLst/>
          </a:prstGeom>
        </p:spPr>
      </p:pic>
    </p:spTree>
    <p:extLst>
      <p:ext uri="{BB962C8B-B14F-4D97-AF65-F5344CB8AC3E}">
        <p14:creationId xmlns:p14="http://schemas.microsoft.com/office/powerpoint/2010/main" val="3359455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r>
              <a:rPr lang="en-GB" dirty="0"/>
              <a:t>WJEC has a consistent way of addressing rubric infringements across all our qualifications. Below is a list of the possible infringements which sometimes occur for this qualification</a:t>
            </a:r>
            <a:endParaRPr lang="en-GB" sz="1400"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3177455393"/>
              </p:ext>
            </p:extLst>
          </p:nvPr>
        </p:nvGraphicFramePr>
        <p:xfrm>
          <a:off x="558800" y="3429000"/>
          <a:ext cx="7901632" cy="1835081"/>
        </p:xfrm>
        <a:graphic>
          <a:graphicData uri="http://schemas.openxmlformats.org/drawingml/2006/table">
            <a:tbl>
              <a:tblPr firstRow="1" bandRow="1">
                <a:tableStyleId>{5C22544A-7EE6-4342-B048-85BDC9FD1C3A}</a:tableStyleId>
              </a:tblPr>
              <a:tblGrid>
                <a:gridCol w="2501032">
                  <a:extLst>
                    <a:ext uri="{9D8B030D-6E8A-4147-A177-3AD203B41FA5}">
                      <a16:colId xmlns:a16="http://schemas.microsoft.com/office/drawing/2014/main" val="3119963982"/>
                    </a:ext>
                  </a:extLst>
                </a:gridCol>
                <a:gridCol w="5400600">
                  <a:extLst>
                    <a:ext uri="{9D8B030D-6E8A-4147-A177-3AD203B41FA5}">
                      <a16:colId xmlns:a16="http://schemas.microsoft.com/office/drawing/2014/main" val="1991654297"/>
                    </a:ext>
                  </a:extLst>
                </a:gridCol>
              </a:tblGrid>
              <a:tr h="372041">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372041">
                <a:tc>
                  <a:txBody>
                    <a:bodyPr/>
                    <a:lstStyle/>
                    <a:p>
                      <a:r>
                        <a:rPr lang="en-GB" dirty="0"/>
                        <a:t>Answering more than the stipulated number of questions</a:t>
                      </a:r>
                    </a:p>
                  </a:txBody>
                  <a:tcPr/>
                </a:tc>
                <a:tc>
                  <a:txBody>
                    <a:bodyPr/>
                    <a:lstStyle/>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Mark all optional questions that the learner has attempted.  </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Determine which of the attempted routes through the rubric elicits the highest mark. </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Award highest mark.</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3427985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39802593"/>
              </p:ext>
            </p:extLst>
          </p:nvPr>
        </p:nvGraphicFramePr>
        <p:xfrm>
          <a:off x="558800" y="2276872"/>
          <a:ext cx="7901632" cy="1353112"/>
        </p:xfrm>
        <a:graphic>
          <a:graphicData uri="http://schemas.openxmlformats.org/drawingml/2006/table">
            <a:tbl>
              <a:tblPr firstRow="1" bandRow="1">
                <a:tableStyleId>{5C22544A-7EE6-4342-B048-85BDC9FD1C3A}</a:tableStyleId>
              </a:tblPr>
              <a:tblGrid>
                <a:gridCol w="2285008">
                  <a:extLst>
                    <a:ext uri="{9D8B030D-6E8A-4147-A177-3AD203B41FA5}">
                      <a16:colId xmlns:a16="http://schemas.microsoft.com/office/drawing/2014/main" val="3119963982"/>
                    </a:ext>
                  </a:extLst>
                </a:gridCol>
                <a:gridCol w="5616624">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438712">
                <a:tc>
                  <a:txBody>
                    <a:bodyPr/>
                    <a:lstStyle/>
                    <a:p>
                      <a:r>
                        <a:rPr lang="en-GB" sz="1800" kern="1200" dirty="0">
                          <a:solidFill>
                            <a:schemeClr val="dk1"/>
                          </a:solidFill>
                          <a:effectLst/>
                          <a:latin typeface="+mn-lt"/>
                          <a:ea typeface="+mn-ea"/>
                          <a:cs typeface="+mn-cs"/>
                        </a:rPr>
                        <a:t>Where the correct answer has been clearly crossed out.</a:t>
                      </a:r>
                      <a:endParaRPr lang="en-GB" dirty="0"/>
                    </a:p>
                  </a:txBody>
                  <a:tcPr/>
                </a:tc>
                <a:tc>
                  <a:txBody>
                    <a:bodyPr/>
                    <a:lstStyle/>
                    <a:p>
                      <a:r>
                        <a:rPr lang="en-GB" sz="1800" kern="1200" dirty="0">
                          <a:solidFill>
                            <a:schemeClr val="dk1"/>
                          </a:solidFill>
                          <a:effectLst/>
                          <a:latin typeface="+mn-lt"/>
                          <a:ea typeface="+mn-ea"/>
                          <a:cs typeface="+mn-cs"/>
                        </a:rPr>
                        <a:t>If the learner writes and then crosses out the correct answer, do not award the mark, even if no other answer is offered.</a:t>
                      </a:r>
                      <a:endParaRPr lang="en-GB" dirty="0"/>
                    </a:p>
                  </a:txBody>
                  <a:tcPr/>
                </a:tc>
                <a:extLst>
                  <a:ext uri="{0D108BD9-81ED-4DB2-BD59-A6C34878D82A}">
                    <a16:rowId xmlns:a16="http://schemas.microsoft.com/office/drawing/2014/main" val="947109016"/>
                  </a:ext>
                </a:extLst>
              </a:tr>
            </a:tbl>
          </a:graphicData>
        </a:graphic>
      </p:graphicFrame>
    </p:spTree>
    <p:extLst>
      <p:ext uri="{BB962C8B-B14F-4D97-AF65-F5344CB8AC3E}">
        <p14:creationId xmlns:p14="http://schemas.microsoft.com/office/powerpoint/2010/main" val="498459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4099076919"/>
              </p:ext>
            </p:extLst>
          </p:nvPr>
        </p:nvGraphicFramePr>
        <p:xfrm>
          <a:off x="695131" y="2276872"/>
          <a:ext cx="7765301" cy="2487411"/>
        </p:xfrm>
        <a:graphic>
          <a:graphicData uri="http://schemas.openxmlformats.org/drawingml/2006/table">
            <a:tbl>
              <a:tblPr firstRow="1" bandRow="1">
                <a:tableStyleId>{5C22544A-7EE6-4342-B048-85BDC9FD1C3A}</a:tableStyleId>
              </a:tblPr>
              <a:tblGrid>
                <a:gridCol w="3876869">
                  <a:extLst>
                    <a:ext uri="{9D8B030D-6E8A-4147-A177-3AD203B41FA5}">
                      <a16:colId xmlns:a16="http://schemas.microsoft.com/office/drawing/2014/main" val="3119963982"/>
                    </a:ext>
                  </a:extLst>
                </a:gridCol>
                <a:gridCol w="3888432">
                  <a:extLst>
                    <a:ext uri="{9D8B030D-6E8A-4147-A177-3AD203B41FA5}">
                      <a16:colId xmlns:a16="http://schemas.microsoft.com/office/drawing/2014/main" val="1991654297"/>
                    </a:ext>
                  </a:extLst>
                </a:gridCol>
              </a:tblGrid>
              <a:tr h="438712">
                <a:tc>
                  <a:txBody>
                    <a:bodyPr/>
                    <a:lstStyle/>
                    <a:p>
                      <a:pPr algn="ctr"/>
                      <a:r>
                        <a:rPr lang="en-GB" dirty="0"/>
                        <a:t>Type of infringement</a:t>
                      </a:r>
                    </a:p>
                  </a:txBody>
                  <a:tcPr/>
                </a:tc>
                <a:tc>
                  <a:txBody>
                    <a:bodyPr/>
                    <a:lstStyle/>
                    <a:p>
                      <a:pPr algn="ctr"/>
                      <a:r>
                        <a:rPr lang="en-GB" dirty="0"/>
                        <a:t>Action</a:t>
                      </a:r>
                    </a:p>
                  </a:txBody>
                  <a:tcPr/>
                </a:tc>
                <a:extLst>
                  <a:ext uri="{0D108BD9-81ED-4DB2-BD59-A6C34878D82A}">
                    <a16:rowId xmlns:a16="http://schemas.microsoft.com/office/drawing/2014/main" val="2455063329"/>
                  </a:ext>
                </a:extLst>
              </a:tr>
              <a:tr h="2048699">
                <a:tc>
                  <a:txBody>
                    <a:bodyPr/>
                    <a:lstStyle/>
                    <a:p>
                      <a:r>
                        <a:rPr lang="en-GB" sz="1800" kern="1200" dirty="0">
                          <a:solidFill>
                            <a:schemeClr val="dk1"/>
                          </a:solidFill>
                          <a:effectLst/>
                          <a:latin typeface="+mn-lt"/>
                          <a:ea typeface="+mn-ea"/>
                          <a:cs typeface="+mn-cs"/>
                        </a:rPr>
                        <a:t>Where the question requires a set number of responses and the learner has provided more (</a:t>
                      </a:r>
                      <a:r>
                        <a:rPr lang="en-GB" sz="1800" b="1" kern="1200" dirty="0">
                          <a:solidFill>
                            <a:schemeClr val="dk1"/>
                          </a:solidFill>
                          <a:effectLst/>
                          <a:latin typeface="+mn-lt"/>
                          <a:ea typeface="+mn-ea"/>
                          <a:cs typeface="+mn-cs"/>
                        </a:rPr>
                        <a:t>open ended</a:t>
                      </a:r>
                      <a:r>
                        <a:rPr lang="en-GB" sz="1800" kern="1200" dirty="0">
                          <a:solidFill>
                            <a:schemeClr val="dk1"/>
                          </a:solidFill>
                          <a:effectLst/>
                          <a:latin typeface="+mn-lt"/>
                          <a:ea typeface="+mn-ea"/>
                          <a:cs typeface="+mn-cs"/>
                        </a:rPr>
                        <a:t> knowledge and understanding questions)</a:t>
                      </a:r>
                      <a:endParaRPr lang="en-GB" dirty="0"/>
                    </a:p>
                  </a:txBody>
                  <a:tcPr/>
                </a:tc>
                <a:tc>
                  <a:txBody>
                    <a:bodyPr/>
                    <a:lstStyle/>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Mark all responses offered.</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Total the correct responses and award marks up to the maximum mark.</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3373761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Props1.xml><?xml version="1.0" encoding="utf-8"?>
<ds:datastoreItem xmlns:ds="http://schemas.openxmlformats.org/officeDocument/2006/customXml" ds:itemID="{750AF7EA-0D1E-404B-8E33-11E1CAC9C1F7}">
  <ds:schemaRefs>
    <ds:schemaRef ds:uri="http://schemas.microsoft.com/sharepoint/v3/contenttype/forms"/>
  </ds:schemaRefs>
</ds:datastoreItem>
</file>

<file path=customXml/itemProps2.xml><?xml version="1.0" encoding="utf-8"?>
<ds:datastoreItem xmlns:ds="http://schemas.openxmlformats.org/officeDocument/2006/customXml" ds:itemID="{84979679-10CD-4156-A1E1-561B355CAA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7643588-0C81-4354-9345-A6BA18BA9527}">
  <ds:schemaRef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36f98b4f-ba65-4a7d-9a34-48b23de556cb"/>
    <ds:schemaRef ds:uri="http://purl.org/dc/elements/1.1/"/>
    <ds:schemaRef ds:uri="http://schemas.microsoft.com/office/2006/metadata/properties"/>
    <ds:schemaRef ds:uri="cd497dfa-9c52-4b77-9510-d5d8b75d053a"/>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33</TotalTime>
  <Words>604</Words>
  <Application>Microsoft Office PowerPoint</Application>
  <PresentationFormat>On-screen Show (4:3)</PresentationFormat>
  <Paragraphs>91</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Gotham Rounded Book</vt:lpstr>
      <vt:lpstr>Wingdings</vt:lpstr>
      <vt:lpstr>Office Theme</vt:lpstr>
      <vt:lpstr>Assessing WJEC AS Sociology  Qualification overview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GCESociology@wjec.co.uk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Educational Resources</dc:title>
  <dc:creator>Ebbsworth, Mike</dc:creator>
  <cp:lastModifiedBy>Richard, Sophie</cp:lastModifiedBy>
  <cp:revision>7</cp:revision>
  <dcterms:created xsi:type="dcterms:W3CDTF">2015-01-19T21:10:31Z</dcterms:created>
  <dcterms:modified xsi:type="dcterms:W3CDTF">2022-01-26T11:16:04Z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